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62" r:id="rId6"/>
    <p:sldId id="261" r:id="rId7"/>
    <p:sldId id="264" r:id="rId8"/>
    <p:sldId id="265" r:id="rId9"/>
    <p:sldId id="266" r:id="rId10"/>
    <p:sldId id="263" r:id="rId11"/>
    <p:sldId id="271" r:id="rId12"/>
    <p:sldId id="267" r:id="rId13"/>
    <p:sldId id="270" r:id="rId14"/>
    <p:sldId id="269" r:id="rId15"/>
    <p:sldId id="260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4" autoAdjust="0"/>
    <p:restoredTop sz="85360" autoAdjust="0"/>
  </p:normalViewPr>
  <p:slideViewPr>
    <p:cSldViewPr snapToGrid="0">
      <p:cViewPr varScale="1">
        <p:scale>
          <a:sx n="59" d="100"/>
          <a:sy n="59" d="100"/>
        </p:scale>
        <p:origin x="1122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45A2C-7F26-49BE-AB40-84BF8E18A57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78644-D2A6-4025-B71F-2202ECD353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1609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Good afternoon, my name is Tan Jian Sean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Applying for the KTP Associate Data Scientist Position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Presenting the coding assessment for this application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Before starting, make sure everyone SEE MY SCREEN &amp; HEAR ME CLEAR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try to keep it simple and short, while making sure there is enough context to be understandable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Please bear with me :D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45888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Y" dirty="0"/>
              <a:t>List is used as expandable storage for items, can be converted to </a:t>
            </a:r>
            <a:r>
              <a:rPr lang="en-MY" dirty="0" err="1"/>
              <a:t>dataframes</a:t>
            </a:r>
            <a:r>
              <a:rPr lang="en-MY" dirty="0"/>
              <a:t> easily, also store things for looping</a:t>
            </a:r>
          </a:p>
          <a:p>
            <a:pPr marL="171450" indent="-171450">
              <a:buFontTx/>
              <a:buChar char="-"/>
            </a:pPr>
            <a:r>
              <a:rPr lang="en-MY" dirty="0" err="1"/>
              <a:t>Dataframes</a:t>
            </a:r>
            <a:r>
              <a:rPr lang="en-MY" dirty="0"/>
              <a:t> is used to store the data where I want a better glance of data &amp; </a:t>
            </a:r>
            <a:r>
              <a:rPr lang="en-MY" dirty="0" err="1"/>
              <a:t>idx</a:t>
            </a:r>
            <a:r>
              <a:rPr lang="en-MY" dirty="0"/>
              <a:t>, also can store different data types, can have label with data with weights…, easy slicing, good for visualisation</a:t>
            </a:r>
          </a:p>
          <a:p>
            <a:pPr marL="171450" indent="-171450">
              <a:buFontTx/>
              <a:buChar char="-"/>
            </a:pPr>
            <a:r>
              <a:rPr lang="en-MY" dirty="0"/>
              <a:t>Dictionaries is used to store the records for different character per row, essentially</a:t>
            </a:r>
          </a:p>
          <a:p>
            <a:pPr marL="171450" indent="-171450">
              <a:buFontTx/>
              <a:buChar char="-"/>
            </a:pPr>
            <a:endParaRPr lang="en-MY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** also use array instead of list in some of the cases? If we really </a:t>
            </a:r>
            <a:r>
              <a:rPr lang="en-US" dirty="0" err="1"/>
              <a:t>wanna</a:t>
            </a:r>
            <a:r>
              <a:rPr lang="en-US" dirty="0"/>
              <a:t> squeeze efficiency, as the dimension is all known</a:t>
            </a:r>
          </a:p>
          <a:p>
            <a:pPr marL="171450" indent="-171450">
              <a:buFontTx/>
              <a:buChar char="-"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920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Higher Weights for the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earlier occurrences of characters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the mean and unit variance to 0, so the number will have range of negative to positive, standardization is sensitive to outliers</a:t>
            </a:r>
          </a:p>
          <a:p>
            <a:pPr marL="171450" indent="-171450">
              <a:buFontTx/>
              <a:buChar char="-"/>
            </a:pPr>
            <a:endParaRPr lang="en-MY" dirty="0"/>
          </a:p>
          <a:p>
            <a:pPr marL="0" indent="0">
              <a:buFontTx/>
              <a:buNone/>
            </a:pPr>
            <a:endParaRPr lang="en-MY" dirty="0"/>
          </a:p>
          <a:p>
            <a:pPr marL="0" indent="0">
              <a:buFontTx/>
              <a:buNone/>
            </a:pPr>
            <a:r>
              <a:rPr lang="en-MY" dirty="0"/>
              <a:t>** </a:t>
            </a:r>
            <a:r>
              <a:rPr lang="en-US" dirty="0"/>
              <a:t>enhancement: can get all the stuff needed for clustering &amp; generation in one go, then do the tasks</a:t>
            </a:r>
          </a:p>
          <a:p>
            <a:pPr marL="0" indent="0">
              <a:buFontTx/>
              <a:buNone/>
            </a:pPr>
            <a:r>
              <a:rPr lang="en-US" dirty="0"/>
              <a:t>** also can implement the weightage (front heavy) to generation as well, add in new element to transition matrix?</a:t>
            </a:r>
            <a:endParaRPr lang="en-MY" dirty="0"/>
          </a:p>
          <a:p>
            <a:pPr marL="171450" indent="-171450">
              <a:buFontTx/>
              <a:buChar char="-"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416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Shows matrix after talking about tm</a:t>
            </a:r>
            <a:endParaRPr lang="en-MY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Shows matrix after talking about seed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**probabilities does not have to add up to 1, it represents the relative likelihood (not super legit source…)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are issues found online where ppl use </a:t>
            </a:r>
            <a:r>
              <a:rPr lang="en-US" dirty="0" err="1"/>
              <a:t>np.random.multinomial</a:t>
            </a:r>
            <a:r>
              <a:rPr lang="en-US" dirty="0"/>
              <a:t> or 	normalize the p again by dividing to the sum…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694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Y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np.random.randint</a:t>
            </a:r>
            <a:r>
              <a:rPr lang="en-MY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takes in two values that determine the range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5422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8812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Higher Weights for the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earlier occurrences of characters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the mean and unit variance to 0, so the number will have range of negative to positive, standardization is sensitive to outliers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reduce dimension, allows us to remove redundancy and work with data in an efficient manner</a:t>
            </a:r>
          </a:p>
          <a:p>
            <a:pPr marL="171450" indent="-171450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visualization of the PCA-transformed data: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like there are some distinct clusters!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94086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click &amp; let the table update 3 times…</a:t>
            </a:r>
          </a:p>
          <a:p>
            <a:r>
              <a:rPr lang="en-US" dirty="0"/>
              <a:t>Then click to show final table</a:t>
            </a:r>
          </a:p>
          <a:p>
            <a:r>
              <a:rPr lang="en-US" dirty="0"/>
              <a:t>Then click to show probability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Briefly mention that there is 10 char, so 9 transitions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also what the total should add up to in table 1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900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 if weight of occurrence of “E” is dependent on “F” before it), </a:t>
            </a:r>
            <a:endParaRPr lang="en-MY" dirty="0"/>
          </a:p>
          <a:p>
            <a:pPr marL="0" indent="0">
              <a:buFontTx/>
              <a:buNone/>
            </a:pPr>
            <a:endParaRPr lang="en-MY" dirty="0"/>
          </a:p>
          <a:p>
            <a:pPr marL="0" indent="0">
              <a:buFontTx/>
              <a:buNone/>
            </a:pPr>
            <a:r>
              <a:rPr lang="en-MY" dirty="0"/>
              <a:t>** </a:t>
            </a:r>
            <a:r>
              <a:rPr lang="en-US" dirty="0"/>
              <a:t>enhancement: can get all the stuff needed for clustering &amp; generation in one go, then do the tasks</a:t>
            </a:r>
          </a:p>
          <a:p>
            <a:pPr marL="0" indent="0">
              <a:buFontTx/>
              <a:buNone/>
            </a:pPr>
            <a:r>
              <a:rPr lang="en-US" dirty="0"/>
              <a:t>** also can implement the weightage (front heavy) to generation as well, add in new element to transition matrix?</a:t>
            </a:r>
            <a:endParaRPr lang="en-MY" dirty="0"/>
          </a:p>
          <a:p>
            <a:pPr marL="171450" indent="-171450">
              <a:buFontTx/>
              <a:buChar char="-"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704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04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start with the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50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11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to vectorize each sequence so that we can apply ML techniques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first turn into 6-dim vector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2 dim vector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reduce dimension, allows us to remove redundancy and work with data in an efficient manner</a:t>
            </a:r>
          </a:p>
          <a:p>
            <a:pPr marL="171450" indent="-171450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visualization of the PCA-transformed data: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like there are some distinct clusters!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311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-show gif when talking about steps</a:t>
            </a:r>
          </a:p>
          <a:p>
            <a:endParaRPr lang="en-US" dirty="0"/>
          </a:p>
          <a:p>
            <a:r>
              <a:rPr lang="en-US" dirty="0"/>
              <a:t>- Inertia is the sum of square distances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336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laser to circle out outliers in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present the snippet of clustering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025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briefly mention that there is 10 char, so 9 transitions then click animation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8283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534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we have the ingredients needed: transition matrix &amp; initial state vector, we can perform the generation task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the sample matrices we used in previous slides, First we generate a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we generate the next character according to the probability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the next following char…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Again, just to show the actual novel sequences generated in my Python notebook…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8644-D2A6-4025-B71F-2202ECD35344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038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582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559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212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566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5928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96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22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642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28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582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620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BE74A16-85B4-4DA4-B47C-29E8E47E8A33}" type="datetimeFigureOut">
              <a:rPr lang="en-MY" smtClean="0"/>
              <a:t>22/4/2024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1E14438-1AFD-4B9D-AF7C-08090DEBF0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807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web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06E5-3A37-1525-F77A-BA6B041B4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</a:t>
            </a:r>
            <a:br>
              <a:rPr lang="en-MY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(KTP Associate)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2A6B-1871-055B-AE5F-852FEC9CC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 Jian Sean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 Apr 2024</a:t>
            </a:r>
            <a:endParaRPr lang="en-MY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24AB90A3-A4A7-0271-0585-58FE801FC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0181" y="3274411"/>
            <a:ext cx="3380366" cy="2253578"/>
          </a:xfrm>
          <a:prstGeom prst="rect">
            <a:avLst/>
          </a:prstGeom>
        </p:spPr>
      </p:pic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2EBE451F-03C9-6DC0-41C8-98AC5C45C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3" b="15217"/>
          <a:stretch/>
        </p:blipFill>
        <p:spPr>
          <a:xfrm>
            <a:off x="1138681" y="6091383"/>
            <a:ext cx="1634010" cy="693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8788C-1B4F-3111-F617-55140DF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67" y="6155470"/>
            <a:ext cx="2775974" cy="5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9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 – Task 1</a:t>
            </a:r>
            <a:endParaRPr lang="en-MY" sz="20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6916"/>
            <a:ext cx="7315200" cy="51422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</a:p>
          <a:p>
            <a:pPr lvl="1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lvl="2">
              <a:lnSpc>
                <a:spcPct val="100000"/>
              </a:lnSpc>
            </a:pPr>
            <a:r>
              <a:rPr lang="en-MY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MY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lvl="2">
              <a:lnSpc>
                <a:spcPct val="100000"/>
              </a:lnSpc>
            </a:pPr>
            <a:r>
              <a:rPr lang="en-MY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endParaRPr lang="en-MY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marL="502920" lvl="1" indent="0">
              <a:lnSpc>
                <a:spcPct val="100000"/>
              </a:lnSpc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00000"/>
              </a:lnSpc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00000"/>
              </a:lnSpc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00000"/>
              </a:lnSpc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MY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</a:t>
            </a: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 </a:t>
            </a:r>
            <a:r>
              <a:rPr lang="en-MY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MY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expandable, convert to DataFrames, use in loop</a:t>
            </a: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DataFrames – </a:t>
            </a:r>
            <a:r>
              <a:rPr lang="en-MY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&amp; view multidimensional data with </a:t>
            </a:r>
            <a:r>
              <a:rPr lang="en-MY" sz="1600" i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endParaRPr lang="en-MY" sz="1600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Dictionaries – </a:t>
            </a:r>
            <a:r>
              <a:rPr lang="en-MY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features of 6 different characters: </a:t>
            </a:r>
            <a:r>
              <a:rPr lang="en-MY" sz="1600" i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r>
              <a:rPr lang="en-MY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count, weight</a:t>
            </a: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65205-E288-8CDE-6187-C5259CE1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89" y="866892"/>
            <a:ext cx="1030023" cy="94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A5DE34-9C07-2972-DBB5-D67B31BC8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56" y="3264896"/>
            <a:ext cx="1372775" cy="549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4AEC0-9446-C412-C454-5E0B0A28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5" y="3311249"/>
            <a:ext cx="1129248" cy="45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C0E456-CD19-C385-34A1-C459BBCB0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71" y="3264896"/>
            <a:ext cx="929383" cy="50031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BD45B8A-B8B2-511F-15C3-8CC23C52C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5742" y="3374718"/>
            <a:ext cx="1372775" cy="3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 – Task 1</a:t>
            </a:r>
            <a:endParaRPr lang="en-MY" sz="20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6915"/>
            <a:ext cx="7315200" cy="242751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 – 6 dim vector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occurrence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each character type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account for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character: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</a:t>
            </a: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front-heavy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weights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occurrences	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</a:t>
            </a: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characters are more </a:t>
            </a: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lvl="1">
              <a:lnSpc>
                <a:spcPct val="100000"/>
              </a:lnSpc>
            </a:pP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StandardScaler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</a:p>
          <a:p>
            <a:pPr marL="502920" lvl="1" indent="0">
              <a:lnSpc>
                <a:spcPct val="100000"/>
              </a:lnSpc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D05B4-0E1C-3220-9A3B-1DA71CD6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9"/>
          <a:stretch/>
        </p:blipFill>
        <p:spPr>
          <a:xfrm>
            <a:off x="4079432" y="3482761"/>
            <a:ext cx="3322491" cy="2242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93617-FA54-AA9B-A3C2-28E5D71E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988" y="3174352"/>
            <a:ext cx="3028252" cy="2608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0EEE5-4365-2004-0B27-CF12956EAC2C}"/>
              </a:ext>
            </a:extLst>
          </p:cNvPr>
          <p:cNvSpPr txBox="1"/>
          <p:nvPr/>
        </p:nvSpPr>
        <p:spPr>
          <a:xfrm>
            <a:off x="4761906" y="5705574"/>
            <a:ext cx="264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 Weighting code snippet</a:t>
            </a:r>
            <a:endParaRPr lang="en-MY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04ADF-9CBA-0F12-C0C9-3E8C6933E30B}"/>
              </a:ext>
            </a:extLst>
          </p:cNvPr>
          <p:cNvSpPr txBox="1"/>
          <p:nvPr/>
        </p:nvSpPr>
        <p:spPr>
          <a:xfrm>
            <a:off x="8936053" y="5783308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dimensional vector</a:t>
            </a:r>
            <a:endParaRPr lang="en-MY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84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 – Task 2</a:t>
            </a:r>
            <a:endParaRPr lang="en-MY" sz="20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37418"/>
            <a:ext cx="7872101" cy="591902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MY" sz="1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</a:t>
            </a: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when calling </a:t>
            </a:r>
            <a:r>
              <a:rPr lang="en-MY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np.random.choice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the </a:t>
            </a:r>
            <a:r>
              <a:rPr lang="en-MY" sz="1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argument being:</a:t>
            </a:r>
          </a:p>
          <a:p>
            <a:pPr lvl="2">
              <a:lnSpc>
                <a:spcPct val="100000"/>
              </a:lnSpc>
            </a:pPr>
            <a:r>
              <a:rPr lang="en-MY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MY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of the transition matrix</a:t>
            </a: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MY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array with a size of 6</a:t>
            </a: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according to current character</a:t>
            </a:r>
          </a:p>
          <a:p>
            <a:pPr lvl="3">
              <a:lnSpc>
                <a:spcPct val="100000"/>
              </a:lnSpc>
            </a:pPr>
            <a:r>
              <a:rPr lang="en-MY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current char is D:</a:t>
            </a:r>
          </a:p>
          <a:p>
            <a:pPr lvl="2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MY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</a:t>
            </a:r>
            <a:r>
              <a:rPr lang="en-MY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“seed”</a:t>
            </a: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similarly as a transition matrix</a:t>
            </a: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the probability is a 1D array with a size of 6</a:t>
            </a: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 there is </a:t>
            </a:r>
            <a:r>
              <a:rPr lang="en-MY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to slice</a:t>
            </a: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argument </a:t>
            </a:r>
            <a:r>
              <a:rPr lang="en-MY" sz="1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</a:t>
            </a:r>
          </a:p>
          <a:p>
            <a:pPr lvl="1">
              <a:lnSpc>
                <a:spcPct val="100000"/>
              </a:lnSpc>
            </a:pPr>
            <a:endParaRPr lang="en-MY" sz="12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MY" sz="12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MY" sz="12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MY" sz="12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matrices above </a:t>
            </a:r>
            <a:r>
              <a:rPr lang="en-MY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have null values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there will be an error when input to </a:t>
            </a:r>
            <a:r>
              <a:rPr lang="en-MY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np.random.choice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the </a:t>
            </a:r>
            <a:r>
              <a:rPr lang="en-MY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unlikely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case, replace with 0 instead.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6C50F4-F986-F5D3-4848-0EE4AF463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908206"/>
              </p:ext>
            </p:extLst>
          </p:nvPr>
        </p:nvGraphicFramePr>
        <p:xfrm>
          <a:off x="4834608" y="4848003"/>
          <a:ext cx="2522784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64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420464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15101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15101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2/7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3/7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EF2E5-DAAA-1DF1-B46D-66F7B734B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4003"/>
              </p:ext>
            </p:extLst>
          </p:nvPr>
        </p:nvGraphicFramePr>
        <p:xfrm>
          <a:off x="8730195" y="1801747"/>
          <a:ext cx="2879093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29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129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37677">
                <a:tc>
                  <a:txBody>
                    <a:bodyPr/>
                    <a:lstStyle/>
                    <a:p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37677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05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77EA61E-98C7-E613-95F9-CE670BC1C1A5}"/>
              </a:ext>
            </a:extLst>
          </p:cNvPr>
          <p:cNvSpPr/>
          <p:nvPr/>
        </p:nvSpPr>
        <p:spPr>
          <a:xfrm>
            <a:off x="8730194" y="2057276"/>
            <a:ext cx="2879093" cy="21878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116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 – Task 2</a:t>
            </a:r>
            <a:endParaRPr lang="en-MY" sz="20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76747"/>
            <a:ext cx="7872101" cy="494827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MY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lvl="1">
              <a:lnSpc>
                <a:spcPct val="100000"/>
              </a:lnSpc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guarantee a </a:t>
            </a:r>
            <a:r>
              <a:rPr lang="en-MY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sequence 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implement a while loop: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first sequence of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(cluster) as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new_string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new_string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in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loop will go on, then upon generation assign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new_string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novel sequence</a:t>
            </a:r>
          </a:p>
          <a:p>
            <a:pPr lvl="2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generation quality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done by implementing k-means of the same k(=12) to the original data combined with novel sequences and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inertia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inertia decreases or has minimal increase, the generation is of good quality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length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randomly decided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maximum and minimum sequence length in the cluster (using </a:t>
            </a:r>
            <a:r>
              <a:rPr lang="en-MY" sz="12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np.random.randint</a:t>
            </a:r>
            <a:r>
              <a:rPr lang="en-MY" sz="16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3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FE8F69-15DA-F787-D39E-14D97B857B6B}"/>
              </a:ext>
            </a:extLst>
          </p:cNvPr>
          <p:cNvSpPr/>
          <p:nvPr/>
        </p:nvSpPr>
        <p:spPr>
          <a:xfrm>
            <a:off x="3730609" y="2705725"/>
            <a:ext cx="473078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1709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57084"/>
            <a:ext cx="7315200" cy="5227664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pPr marL="84582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 –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dimensional vector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occurrence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each character type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Assigning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front-heavy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weights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occurrences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accounts for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character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characters are more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 marL="845820" lvl="1" indent="-342900">
              <a:buFont typeface="+mj-lt"/>
              <a:buAutoNum type="arabicPeriod"/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Normalisation – </a:t>
            </a:r>
            <a:r>
              <a:rPr lang="en-MY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dimensional vector</a:t>
            </a:r>
          </a:p>
          <a:p>
            <a:pPr lvl="2"/>
            <a:r>
              <a:rPr lang="en-MY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5820" lvl="1" indent="-342900">
              <a:buFont typeface="+mj-lt"/>
              <a:buAutoNum type="arabicPeriod"/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 – </a:t>
            </a:r>
            <a:r>
              <a:rPr lang="en-MY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dimensional vector</a:t>
            </a:r>
          </a:p>
          <a:p>
            <a:pPr lvl="2"/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form of feature selection</a:t>
            </a:r>
          </a:p>
          <a:p>
            <a:pPr lvl="2"/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2-dimensional data is easier to visualise</a:t>
            </a:r>
          </a:p>
          <a:p>
            <a:pPr marL="960120" lvl="2" indent="0">
              <a:buNone/>
            </a:pPr>
            <a:endParaRPr lang="en-MY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56B2C9-4A37-D40F-0716-8D955DED96CF}"/>
              </a:ext>
            </a:extLst>
          </p:cNvPr>
          <p:cNvGrpSpPr/>
          <p:nvPr/>
        </p:nvGrpSpPr>
        <p:grpSpPr>
          <a:xfrm>
            <a:off x="3712303" y="3825610"/>
            <a:ext cx="7333487" cy="2363212"/>
            <a:chOff x="3525691" y="4234721"/>
            <a:chExt cx="7333487" cy="2363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A6EC4-680C-7115-355E-4BFB0EF71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691" y="4234721"/>
              <a:ext cx="2743014" cy="23632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507078-EC68-D566-EAF8-02E93C4D2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1130" y="4234721"/>
              <a:ext cx="2978711" cy="23632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7464A7-607C-4AEF-8CD2-80F600E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266" y="4234721"/>
              <a:ext cx="1206912" cy="236321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25DF3C-3156-C53F-CF3C-9A6A80221FA1}"/>
              </a:ext>
            </a:extLst>
          </p:cNvPr>
          <p:cNvSpPr txBox="1"/>
          <p:nvPr/>
        </p:nvSpPr>
        <p:spPr>
          <a:xfrm>
            <a:off x="4366017" y="6201209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MY" sz="16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F720B-D087-8F75-5A2C-45FFC13B8CD5}"/>
              </a:ext>
            </a:extLst>
          </p:cNvPr>
          <p:cNvSpPr txBox="1"/>
          <p:nvPr/>
        </p:nvSpPr>
        <p:spPr>
          <a:xfrm>
            <a:off x="7672164" y="6204624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MY" sz="16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36D65-4AEA-F5B5-635D-6C5E5E19333C}"/>
              </a:ext>
            </a:extLst>
          </p:cNvPr>
          <p:cNvSpPr txBox="1"/>
          <p:nvPr/>
        </p:nvSpPr>
        <p:spPr>
          <a:xfrm>
            <a:off x="10156839" y="6208673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en-MY" sz="16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DCDD88BA-8D4C-2834-D7D7-B44CD3DF5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69" y="873252"/>
            <a:ext cx="6126409" cy="4863782"/>
          </a:xfrm>
          <a:prstGeom prst="rect">
            <a:avLst/>
          </a:prstGeom>
          <a:ln w="762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3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96413"/>
            <a:ext cx="7315200" cy="5188335"/>
          </a:xfrm>
        </p:spPr>
        <p:txBody>
          <a:bodyPr anchor="t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Chain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 with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data: uses past empirical data to record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probability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transition probability for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ingredients: </a:t>
            </a:r>
            <a:r>
              <a:rPr lang="en-U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one cluster for example. </a:t>
            </a:r>
            <a:r>
              <a:rPr lang="en-US" sz="1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attained by: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all the sequences in the cluster and recording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transitions of character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divide by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transitions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get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if a simplified sequence is: </a:t>
            </a:r>
            <a:r>
              <a:rPr lang="en-MY" sz="14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Times New Roman" panose="02020603050405020304" pitchFamily="18" charset="0"/>
              </a:rPr>
              <a:t>DIFHDGDDGD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then its transition matrix will be recorded as</a:t>
            </a:r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522BA5-E2EA-1A3D-90F5-17256EF06D33}"/>
              </a:ext>
            </a:extLst>
          </p:cNvPr>
          <p:cNvGraphicFramePr>
            <a:graphicFrameLocks noGrp="1"/>
          </p:cNvGraphicFramePr>
          <p:nvPr/>
        </p:nvGraphicFramePr>
        <p:xfrm>
          <a:off x="3982444" y="4388940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DE41A9-8230-E5C6-0C54-DFBC5E4D5E4A}"/>
              </a:ext>
            </a:extLst>
          </p:cNvPr>
          <p:cNvGraphicFramePr>
            <a:graphicFrameLocks noGrp="1"/>
          </p:cNvGraphicFramePr>
          <p:nvPr/>
        </p:nvGraphicFramePr>
        <p:xfrm>
          <a:off x="8107835" y="4388940"/>
          <a:ext cx="32543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10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92820B-0DD3-BC92-B984-AA7286472A73}"/>
              </a:ext>
            </a:extLst>
          </p:cNvPr>
          <p:cNvSpPr/>
          <p:nvPr/>
        </p:nvSpPr>
        <p:spPr>
          <a:xfrm>
            <a:off x="7234652" y="5255481"/>
            <a:ext cx="550607" cy="187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1787F-5415-CBF6-0B63-F38044A23579}"/>
              </a:ext>
            </a:extLst>
          </p:cNvPr>
          <p:cNvSpPr txBox="1"/>
          <p:nvPr/>
        </p:nvSpPr>
        <p:spPr>
          <a:xfrm>
            <a:off x="4287909" y="408116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Count of the transitions</a:t>
            </a:r>
            <a:endParaRPr lang="en-M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D749B-AE63-EE70-CEE8-AADAA95BB85F}"/>
              </a:ext>
            </a:extLst>
          </p:cNvPr>
          <p:cNvSpPr txBox="1"/>
          <p:nvPr/>
        </p:nvSpPr>
        <p:spPr>
          <a:xfrm>
            <a:off x="8054668" y="4081163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by total transitions to get probability</a:t>
            </a:r>
            <a:endParaRPr lang="en-MY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1DD849-5D28-38F6-B554-32CBA5AE6301}"/>
              </a:ext>
            </a:extLst>
          </p:cNvPr>
          <p:cNvSpPr/>
          <p:nvPr/>
        </p:nvSpPr>
        <p:spPr>
          <a:xfrm>
            <a:off x="7295538" y="3441292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BBBFF-543D-B734-5549-1408BB144F74}"/>
              </a:ext>
            </a:extLst>
          </p:cNvPr>
          <p:cNvSpPr/>
          <p:nvPr/>
        </p:nvSpPr>
        <p:spPr>
          <a:xfrm>
            <a:off x="7404072" y="3446191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ACA10B-355D-DD9C-D748-7DAD8E1249F4}"/>
              </a:ext>
            </a:extLst>
          </p:cNvPr>
          <p:cNvSpPr/>
          <p:nvPr/>
        </p:nvSpPr>
        <p:spPr>
          <a:xfrm>
            <a:off x="7517144" y="3441278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E5AEFD2-FC5D-67DC-7355-D2833F19E1C9}"/>
              </a:ext>
            </a:extLst>
          </p:cNvPr>
          <p:cNvGraphicFramePr>
            <a:graphicFrameLocks noGrp="1"/>
          </p:cNvGraphicFramePr>
          <p:nvPr/>
        </p:nvGraphicFramePr>
        <p:xfrm>
          <a:off x="3982443" y="4388940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739AF89-E922-EF42-BB19-52A5EA822904}"/>
              </a:ext>
            </a:extLst>
          </p:cNvPr>
          <p:cNvGraphicFramePr>
            <a:graphicFrameLocks noGrp="1"/>
          </p:cNvGraphicFramePr>
          <p:nvPr/>
        </p:nvGraphicFramePr>
        <p:xfrm>
          <a:off x="3982443" y="4388940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1F14FF0-5425-9B3B-84C9-501C0AF311CC}"/>
              </a:ext>
            </a:extLst>
          </p:cNvPr>
          <p:cNvGraphicFramePr>
            <a:graphicFrameLocks noGrp="1"/>
          </p:cNvGraphicFramePr>
          <p:nvPr/>
        </p:nvGraphicFramePr>
        <p:xfrm>
          <a:off x="3990924" y="4388940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5991CD0-9F22-8176-0253-5A0246D0C948}"/>
              </a:ext>
            </a:extLst>
          </p:cNvPr>
          <p:cNvGraphicFramePr>
            <a:graphicFrameLocks noGrp="1"/>
          </p:cNvGraphicFramePr>
          <p:nvPr/>
        </p:nvGraphicFramePr>
        <p:xfrm>
          <a:off x="3990923" y="4388940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07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 – Task 1</a:t>
            </a:r>
            <a:endParaRPr lang="en-MY" sz="20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6915"/>
            <a:ext cx="7315200" cy="6317173"/>
          </a:xfrm>
        </p:spPr>
        <p:txBody>
          <a:bodyPr anchor="t">
            <a:normAutofit/>
          </a:bodyPr>
          <a:lstStyle/>
          <a:p>
            <a:r>
              <a:rPr lang="en-MY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 Weighting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weight: 0.01 for the first occurrence (w1), with the next adding on 0.3 ^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char_count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 current sequence) (w2)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few occurrences are heavily weighted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weight was determined through trial and error. Weight 1 (0.01) is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important than weight 2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(0.3). 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i.e.,0.5 or 0.8 can produce less effective results when compared to 0.3, whereas 0.01 can replace 0.1.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Tail-heavy weight was experimented, did not perform well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 – 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dimensional vector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occurrence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each character type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Assigning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front-heavy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weights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occurrences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accounts for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character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characters are more </a:t>
            </a:r>
            <a:r>
              <a:rPr lang="en-US" sz="1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buNone/>
            </a:pPr>
            <a:endParaRPr lang="en-MY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D05B4-0E1C-3220-9A3B-1DA71CD6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9"/>
          <a:stretch/>
        </p:blipFill>
        <p:spPr>
          <a:xfrm>
            <a:off x="7360956" y="3424428"/>
            <a:ext cx="3823512" cy="2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0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47252"/>
            <a:ext cx="7585313" cy="5237496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“seed”, is attained by: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all the sequences in the cluster and recording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character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 by the total number of sequences, get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each character being the seed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a sample cluster has a series of simplified series: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DIFHDGDDGD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DIDHDFGDGD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IGEEDEFGGI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FIFEEDDFGF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GFGFDGDGIF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FDFEIDGFGF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FEFDHEIEFH</a:t>
            </a:r>
          </a:p>
          <a:p>
            <a:pPr marL="742950" lvl="1" indent="-285750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the seed for this sample cluster can be obtained by: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FB7735-72C0-8FF9-0863-5D9796A56809}"/>
              </a:ext>
            </a:extLst>
          </p:cNvPr>
          <p:cNvGraphicFramePr>
            <a:graphicFrameLocks noGrp="1"/>
          </p:cNvGraphicFramePr>
          <p:nvPr/>
        </p:nvGraphicFramePr>
        <p:xfrm>
          <a:off x="3999543" y="4671503"/>
          <a:ext cx="307968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81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DD35A0-4107-15C4-8F27-B8BEE617BA89}"/>
              </a:ext>
            </a:extLst>
          </p:cNvPr>
          <p:cNvGraphicFramePr>
            <a:graphicFrameLocks noGrp="1"/>
          </p:cNvGraphicFramePr>
          <p:nvPr/>
        </p:nvGraphicFramePr>
        <p:xfrm>
          <a:off x="8235057" y="4686095"/>
          <a:ext cx="307968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81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4508A622-5385-EDF3-E8F3-61E52C03E187}"/>
              </a:ext>
            </a:extLst>
          </p:cNvPr>
          <p:cNvSpPr/>
          <p:nvPr/>
        </p:nvSpPr>
        <p:spPr>
          <a:xfrm>
            <a:off x="7443019" y="4859446"/>
            <a:ext cx="393291" cy="206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88F37-658F-4F66-58F6-475475F91222}"/>
              </a:ext>
            </a:extLst>
          </p:cNvPr>
          <p:cNvSpPr/>
          <p:nvPr/>
        </p:nvSpPr>
        <p:spPr>
          <a:xfrm>
            <a:off x="4355689" y="2157573"/>
            <a:ext cx="175213" cy="181861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F6C13-7988-A98E-7AFD-1DF54505AB8A}"/>
              </a:ext>
            </a:extLst>
          </p:cNvPr>
          <p:cNvSpPr txBox="1"/>
          <p:nvPr/>
        </p:nvSpPr>
        <p:spPr>
          <a:xfrm>
            <a:off x="4439264" y="4349134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Count of the start character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04DE2-6752-128A-5BA6-0311B99D4F06}"/>
              </a:ext>
            </a:extLst>
          </p:cNvPr>
          <p:cNvSpPr txBox="1"/>
          <p:nvPr/>
        </p:nvSpPr>
        <p:spPr>
          <a:xfrm>
            <a:off x="8060111" y="4378318"/>
            <a:ext cx="3603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Divide by the total number of seeds to get prob.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82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2531165"/>
            <a:ext cx="7961949" cy="34535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MY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series of 1200 </a:t>
            </a:r>
            <a:r>
              <a:rPr lang="en-MY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</a:p>
          <a:p>
            <a:pPr>
              <a:lnSpc>
                <a:spcPct val="100000"/>
              </a:lnSpc>
            </a:pPr>
            <a:r>
              <a:rPr lang="en-US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6-character types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lengths ranging from 120~148</a:t>
            </a:r>
          </a:p>
          <a:p>
            <a:pPr>
              <a:lnSpc>
                <a:spcPct val="100000"/>
              </a:lnSpc>
            </a:pPr>
            <a:endParaRPr lang="en-MY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MY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0BDD2-1C13-8709-F325-8C95DEC1D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25"/>
          <a:stretch/>
        </p:blipFill>
        <p:spPr>
          <a:xfrm>
            <a:off x="3533400" y="306142"/>
            <a:ext cx="8204933" cy="198377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" name="Picture 3" descr="A graph of a distribution of lines&#10;&#10;Description automatically generated">
            <a:extLst>
              <a:ext uri="{FF2B5EF4-FFF2-40B4-BE49-F238E27FC236}">
                <a16:creationId xmlns:a16="http://schemas.microsoft.com/office/drawing/2014/main" id="{1BA81308-C52E-04C3-D3CB-831A676E9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76" y="3962399"/>
            <a:ext cx="3339725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96413"/>
            <a:ext cx="7315200" cy="518833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</a:t>
            </a: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the sequences into an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number of groups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prototypical sequence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cluster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means the sequence is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from the original data</a:t>
            </a:r>
            <a:endParaRPr lang="en-MY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7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57084"/>
            <a:ext cx="7315200" cy="27921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pPr marL="84582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each sequences to a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dimensional vectors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occurrence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6 unique characters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some other processing technique like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weighting &amp; normalization*</a:t>
            </a:r>
          </a:p>
          <a:p>
            <a:pPr marL="960120" lvl="2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582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 – </a:t>
            </a:r>
            <a:r>
              <a:rPr lang="en-MY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dimensional vector</a:t>
            </a: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redundancy</a:t>
            </a:r>
          </a:p>
          <a:p>
            <a:pPr lvl="2">
              <a:lnSpc>
                <a:spcPct val="100000"/>
              </a:lnSpc>
            </a:pPr>
            <a:r>
              <a:rPr lang="en-MY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data is easier to visualise</a:t>
            </a:r>
          </a:p>
          <a:p>
            <a:pPr marL="960120" lvl="2" indent="0">
              <a:lnSpc>
                <a:spcPct val="100000"/>
              </a:lnSpc>
              <a:buNone/>
            </a:pPr>
            <a:endParaRPr lang="en-MY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7464A7-607C-4AEF-8CD2-80F600EE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301" y="3351968"/>
            <a:ext cx="1372492" cy="2687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25DF3C-3156-C53F-CF3C-9A6A80221FA1}"/>
              </a:ext>
            </a:extLst>
          </p:cNvPr>
          <p:cNvSpPr txBox="1"/>
          <p:nvPr/>
        </p:nvSpPr>
        <p:spPr>
          <a:xfrm>
            <a:off x="7028842" y="4824223"/>
            <a:ext cx="2455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Vectorization, Normalization &amp; PCA</a:t>
            </a:r>
            <a:endParaRPr lang="en-MY" sz="12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5C4B3-F1B1-B3B9-D0E8-3428F408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287" y="3676184"/>
            <a:ext cx="3004229" cy="2363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608B2-E950-B928-F680-911ADB421155}"/>
              </a:ext>
            </a:extLst>
          </p:cNvPr>
          <p:cNvSpPr txBox="1"/>
          <p:nvPr/>
        </p:nvSpPr>
        <p:spPr>
          <a:xfrm>
            <a:off x="4482826" y="6044977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  <a:endParaRPr lang="en-MY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5592A8-B8B6-DCBD-A6C6-EB4FA1E1A938}"/>
              </a:ext>
            </a:extLst>
          </p:cNvPr>
          <p:cNvSpPr/>
          <p:nvPr/>
        </p:nvSpPr>
        <p:spPr>
          <a:xfrm>
            <a:off x="6506740" y="4887058"/>
            <a:ext cx="445064" cy="182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D7D326-1150-BC8B-2440-7A5B7297FAF3}"/>
              </a:ext>
            </a:extLst>
          </p:cNvPr>
          <p:cNvSpPr/>
          <p:nvPr/>
        </p:nvSpPr>
        <p:spPr>
          <a:xfrm>
            <a:off x="9475924" y="4880583"/>
            <a:ext cx="378023" cy="1642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DCDD88BA-8D4C-2834-D7D7-B44CD3DF5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03" y="845048"/>
            <a:ext cx="6315421" cy="5013839"/>
          </a:xfrm>
          <a:prstGeom prst="rect">
            <a:avLst/>
          </a:prstGeom>
          <a:ln w="762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0EB9B2-7AA2-538F-9F1D-68FA1DE1E13A}"/>
              </a:ext>
            </a:extLst>
          </p:cNvPr>
          <p:cNvSpPr txBox="1"/>
          <p:nvPr/>
        </p:nvSpPr>
        <p:spPr>
          <a:xfrm>
            <a:off x="9950222" y="6367024"/>
            <a:ext cx="1776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*Will dive into later…</a:t>
            </a:r>
            <a:endParaRPr lang="en-MY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189A8-EA77-D2B0-0C72-0299BDE5556B}"/>
              </a:ext>
            </a:extLst>
          </p:cNvPr>
          <p:cNvSpPr txBox="1"/>
          <p:nvPr/>
        </p:nvSpPr>
        <p:spPr>
          <a:xfrm>
            <a:off x="10009036" y="6031084"/>
            <a:ext cx="155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Preprocessed Data</a:t>
            </a:r>
            <a:endParaRPr lang="en-MY" sz="1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2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37419"/>
            <a:ext cx="6741719" cy="524732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iterative process :</a:t>
            </a:r>
          </a:p>
          <a:p>
            <a:pPr marL="130302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 with a </a:t>
            </a: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k-number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centroids</a:t>
            </a:r>
          </a:p>
          <a:p>
            <a:pPr marL="130302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iteration will </a:t>
            </a: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recompute the centroids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clusters</a:t>
            </a:r>
          </a:p>
          <a:p>
            <a:pPr marL="130302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Until convergence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Metric: Inertia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to respective centroid</a:t>
            </a:r>
          </a:p>
          <a:p>
            <a:pPr lvl="2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is better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Elbow method</a:t>
            </a:r>
          </a:p>
          <a:p>
            <a:pPr lvl="2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identify the k-number where the performance gain </a:t>
            </a:r>
            <a:r>
              <a:rPr lang="en-US" sz="14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stagnated</a:t>
            </a:r>
          </a:p>
          <a:p>
            <a:pPr marL="960120" lvl="2" indent="0">
              <a:lnSpc>
                <a:spcPct val="100000"/>
              </a:lnSpc>
              <a:buNone/>
            </a:pPr>
            <a:endParaRPr lang="en-MY" sz="14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8F1C2-2FCF-D324-E093-4656D4E04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44" y="3972233"/>
            <a:ext cx="3519096" cy="2756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8136C7-68A4-AD83-653C-C0D08A468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74" y="873252"/>
            <a:ext cx="3517771" cy="26383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22EB9E-18B2-6191-C357-D50E4F7493B2}"/>
              </a:ext>
            </a:extLst>
          </p:cNvPr>
          <p:cNvGrpSpPr/>
          <p:nvPr/>
        </p:nvGrpSpPr>
        <p:grpSpPr>
          <a:xfrm>
            <a:off x="3664503" y="737419"/>
            <a:ext cx="7879977" cy="5822076"/>
            <a:chOff x="3738282" y="543446"/>
            <a:chExt cx="7879977" cy="58220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38CFCE-DAC7-1257-B8B5-5E713CC2B7D1}"/>
                </a:ext>
              </a:extLst>
            </p:cNvPr>
            <p:cNvGrpSpPr/>
            <p:nvPr/>
          </p:nvGrpSpPr>
          <p:grpSpPr>
            <a:xfrm>
              <a:off x="3858467" y="600109"/>
              <a:ext cx="7693467" cy="5765413"/>
              <a:chOff x="3972231" y="737419"/>
              <a:chExt cx="7003854" cy="5257161"/>
            </a:xfrm>
          </p:grpSpPr>
          <p:pic>
            <p:nvPicPr>
              <p:cNvPr id="7" name="Picture 6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0768DC22-B1D8-329B-D81B-198101549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28"/>
              <a:stretch/>
            </p:blipFill>
            <p:spPr>
              <a:xfrm>
                <a:off x="3972231" y="737419"/>
                <a:ext cx="3511759" cy="5210686"/>
              </a:xfrm>
              <a:prstGeom prst="rect">
                <a:avLst/>
              </a:prstGeom>
            </p:spPr>
          </p:pic>
          <p:pic>
            <p:nvPicPr>
              <p:cNvPr id="8" name="Picture 7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5FF7F788-541E-D656-12D0-2F23FDE8E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803"/>
              <a:stretch/>
            </p:blipFill>
            <p:spPr>
              <a:xfrm>
                <a:off x="7464326" y="770899"/>
                <a:ext cx="3511759" cy="5223681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0021B5-7ECC-9855-E4F4-AC6D4BDAC205}"/>
                </a:ext>
              </a:extLst>
            </p:cNvPr>
            <p:cNvSpPr/>
            <p:nvPr/>
          </p:nvSpPr>
          <p:spPr>
            <a:xfrm>
              <a:off x="3738282" y="543446"/>
              <a:ext cx="7879977" cy="5771108"/>
            </a:xfrm>
            <a:prstGeom prst="rect">
              <a:avLst/>
            </a:prstGeom>
            <a:noFill/>
            <a:ln w="136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2D378121-E9BD-1DB3-A64E-6E2C0BCA1414}"/>
              </a:ext>
            </a:extLst>
          </p:cNvPr>
          <p:cNvSpPr/>
          <p:nvPr/>
        </p:nvSpPr>
        <p:spPr>
          <a:xfrm rot="1523909">
            <a:off x="8945490" y="605529"/>
            <a:ext cx="692443" cy="733494"/>
          </a:xfrm>
          <a:prstGeom prst="star4">
            <a:avLst>
              <a:gd name="adj" fmla="val 1314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F8C24E-E251-B3CF-1B1A-A5863302A371}"/>
              </a:ext>
            </a:extLst>
          </p:cNvPr>
          <p:cNvSpPr/>
          <p:nvPr/>
        </p:nvSpPr>
        <p:spPr>
          <a:xfrm>
            <a:off x="4090219" y="2172929"/>
            <a:ext cx="885859" cy="422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481A5D-CDC8-C016-1D3E-593A86FC147A}"/>
              </a:ext>
            </a:extLst>
          </p:cNvPr>
          <p:cNvSpPr/>
          <p:nvPr/>
        </p:nvSpPr>
        <p:spPr>
          <a:xfrm>
            <a:off x="5844944" y="2251588"/>
            <a:ext cx="596248" cy="5112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1D7EEF-C68A-2C45-6DC1-F2A1BA42F42C}"/>
              </a:ext>
            </a:extLst>
          </p:cNvPr>
          <p:cNvSpPr/>
          <p:nvPr/>
        </p:nvSpPr>
        <p:spPr>
          <a:xfrm>
            <a:off x="9485404" y="4965290"/>
            <a:ext cx="474408" cy="4063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8D8D9B-5288-EEC8-8D06-1003CDF76742}"/>
              </a:ext>
            </a:extLst>
          </p:cNvPr>
          <p:cNvSpPr/>
          <p:nvPr/>
        </p:nvSpPr>
        <p:spPr>
          <a:xfrm>
            <a:off x="5846007" y="5116042"/>
            <a:ext cx="596248" cy="5112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850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29552-5EBC-3599-5FB0-6BE12245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96" y="2233065"/>
            <a:ext cx="1848281" cy="41873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EE745E-A941-89D8-DBE2-889F91BDF6E0}"/>
              </a:ext>
            </a:extLst>
          </p:cNvPr>
          <p:cNvCxnSpPr>
            <a:cxnSpLocks/>
          </p:cNvCxnSpPr>
          <p:nvPr/>
        </p:nvCxnSpPr>
        <p:spPr>
          <a:xfrm>
            <a:off x="3707922" y="4467953"/>
            <a:ext cx="1622317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57084"/>
            <a:ext cx="7315200" cy="510079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Detection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 the </a:t>
            </a:r>
            <a:r>
              <a:rPr lang="en-US" sz="16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inertia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all data points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a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cut-off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distance &gt;= 0.6 for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</a:p>
          <a:p>
            <a:pPr lvl="1">
              <a:lnSpc>
                <a:spcPct val="100000"/>
              </a:lnSpc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with visualization</a:t>
            </a:r>
          </a:p>
        </p:txBody>
      </p:sp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AA787EED-C913-CDF1-C762-790B86304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7" y="2608076"/>
            <a:ext cx="4305053" cy="3256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7992A-C11C-1E45-BC84-C58BB33D863D}"/>
              </a:ext>
            </a:extLst>
          </p:cNvPr>
          <p:cNvSpPr txBox="1"/>
          <p:nvPr/>
        </p:nvSpPr>
        <p:spPr>
          <a:xfrm>
            <a:off x="5468654" y="5995792"/>
            <a:ext cx="674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 We have 12 clusters and 11 outliers (distance &gt;= 0.6) ! </a:t>
            </a:r>
            <a:endParaRPr lang="en-MY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09B73-5C5C-8E85-9448-5B2AB51D2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066" y="877268"/>
            <a:ext cx="4856549" cy="4987193"/>
          </a:xfrm>
          <a:prstGeom prst="rect">
            <a:avLst/>
          </a:prstGeom>
          <a:ln w="762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0452DA4-8F4E-8F3A-0A65-30C5BACF61C9}"/>
              </a:ext>
            </a:extLst>
          </p:cNvPr>
          <p:cNvSpPr/>
          <p:nvPr/>
        </p:nvSpPr>
        <p:spPr>
          <a:xfrm>
            <a:off x="9660017" y="2694039"/>
            <a:ext cx="286174" cy="24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2A528B-6603-A6A2-9DEA-3ECDFB179D75}"/>
              </a:ext>
            </a:extLst>
          </p:cNvPr>
          <p:cNvSpPr/>
          <p:nvPr/>
        </p:nvSpPr>
        <p:spPr>
          <a:xfrm>
            <a:off x="9946191" y="3515033"/>
            <a:ext cx="286174" cy="24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BEEC42-68C9-00E3-8A41-ECF8DFFF1B48}"/>
              </a:ext>
            </a:extLst>
          </p:cNvPr>
          <p:cNvSpPr/>
          <p:nvPr/>
        </p:nvSpPr>
        <p:spPr>
          <a:xfrm>
            <a:off x="10550438" y="4616244"/>
            <a:ext cx="412528" cy="309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2A2812-3A2F-151D-6F19-731E8513959C}"/>
              </a:ext>
            </a:extLst>
          </p:cNvPr>
          <p:cNvSpPr/>
          <p:nvPr/>
        </p:nvSpPr>
        <p:spPr>
          <a:xfrm>
            <a:off x="9971634" y="5294671"/>
            <a:ext cx="286174" cy="242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305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96413"/>
            <a:ext cx="7315200" cy="518833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Chain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given data to record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probability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(one character to another)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transition probability for </a:t>
            </a:r>
            <a:r>
              <a:rPr lang="en-US" sz="16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ingredients: </a:t>
            </a:r>
            <a:r>
              <a:rPr lang="en-U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one cluster for example. </a:t>
            </a:r>
            <a:r>
              <a:rPr lang="en-US" sz="1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attained by: 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all the sequences in the cluster and 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transitions of character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divide by the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transitions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get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if a simplified sequence is: </a:t>
            </a:r>
            <a:r>
              <a:rPr lang="en-MY" sz="1400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Times New Roman" panose="02020603050405020304" pitchFamily="18" charset="0"/>
              </a:rPr>
              <a:t>DIFHDGDDGD</a:t>
            </a:r>
            <a:r>
              <a:rPr lang="en-MY" sz="1600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522BA5-E2EA-1A3D-90F5-17256EF06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75140"/>
              </p:ext>
            </p:extLst>
          </p:nvPr>
        </p:nvGraphicFramePr>
        <p:xfrm>
          <a:off x="3982444" y="4290619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DE41A9-8230-E5C6-0C54-DFBC5E4D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3653"/>
              </p:ext>
            </p:extLst>
          </p:nvPr>
        </p:nvGraphicFramePr>
        <p:xfrm>
          <a:off x="8107835" y="4290619"/>
          <a:ext cx="32543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10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92820B-0DD3-BC92-B984-AA7286472A73}"/>
              </a:ext>
            </a:extLst>
          </p:cNvPr>
          <p:cNvSpPr/>
          <p:nvPr/>
        </p:nvSpPr>
        <p:spPr>
          <a:xfrm>
            <a:off x="7234652" y="5157160"/>
            <a:ext cx="550607" cy="187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1787F-5415-CBF6-0B63-F38044A23579}"/>
              </a:ext>
            </a:extLst>
          </p:cNvPr>
          <p:cNvSpPr txBox="1"/>
          <p:nvPr/>
        </p:nvSpPr>
        <p:spPr>
          <a:xfrm>
            <a:off x="4287909" y="3982842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Count of the transitions</a:t>
            </a:r>
            <a:endParaRPr lang="en-M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D749B-AE63-EE70-CEE8-AADAA95BB85F}"/>
              </a:ext>
            </a:extLst>
          </p:cNvPr>
          <p:cNvSpPr txBox="1"/>
          <p:nvPr/>
        </p:nvSpPr>
        <p:spPr>
          <a:xfrm>
            <a:off x="8054668" y="3982842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by total transitions to get probability</a:t>
            </a:r>
            <a:endParaRPr lang="en-MY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1DD849-5D28-38F6-B554-32CBA5AE6301}"/>
              </a:ext>
            </a:extLst>
          </p:cNvPr>
          <p:cNvSpPr/>
          <p:nvPr/>
        </p:nvSpPr>
        <p:spPr>
          <a:xfrm>
            <a:off x="7295538" y="3519953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BBBFF-543D-B734-5549-1408BB144F74}"/>
              </a:ext>
            </a:extLst>
          </p:cNvPr>
          <p:cNvSpPr/>
          <p:nvPr/>
        </p:nvSpPr>
        <p:spPr>
          <a:xfrm>
            <a:off x="7404072" y="3524852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ACA10B-355D-DD9C-D748-7DAD8E1249F4}"/>
              </a:ext>
            </a:extLst>
          </p:cNvPr>
          <p:cNvSpPr/>
          <p:nvPr/>
        </p:nvSpPr>
        <p:spPr>
          <a:xfrm>
            <a:off x="7517144" y="3519939"/>
            <a:ext cx="226142" cy="2654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E5AEFD2-FC5D-67DC-7355-D2833F19E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25875"/>
              </p:ext>
            </p:extLst>
          </p:nvPr>
        </p:nvGraphicFramePr>
        <p:xfrm>
          <a:off x="3982443" y="4290619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739AF89-E922-EF42-BB19-52A5EA822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43906"/>
              </p:ext>
            </p:extLst>
          </p:nvPr>
        </p:nvGraphicFramePr>
        <p:xfrm>
          <a:off x="3982443" y="4290619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1F14FF0-5425-9B3B-84C9-501C0AF31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06635"/>
              </p:ext>
            </p:extLst>
          </p:nvPr>
        </p:nvGraphicFramePr>
        <p:xfrm>
          <a:off x="3990924" y="4290619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5991CD0-9F22-8176-0253-5A0246D0C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206685"/>
              </p:ext>
            </p:extLst>
          </p:nvPr>
        </p:nvGraphicFramePr>
        <p:xfrm>
          <a:off x="3990923" y="4290619"/>
          <a:ext cx="29296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9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18519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3AD3D8-0149-2E26-B692-3E911A59415A}"/>
              </a:ext>
            </a:extLst>
          </p:cNvPr>
          <p:cNvSpPr txBox="1"/>
          <p:nvPr/>
        </p:nvSpPr>
        <p:spPr>
          <a:xfrm>
            <a:off x="8831826" y="6210859"/>
            <a:ext cx="1958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0732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1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47252"/>
            <a:ext cx="7585313" cy="523749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“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is attained by: 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similarly to the </a:t>
            </a:r>
            <a:r>
              <a:rPr lang="en-U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matrix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only for the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character</a:t>
            </a:r>
            <a:endParaRPr lang="en-US" sz="1600" b="1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transition involved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a sample cluster with 7 simplified series: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DIFHDGDDGD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DIDHDFGDGD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IGEEDEFGGI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FIFEEDDFGF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GFGFDGDGIF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FDFEIDGFGF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FEFDHEIEFH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the seed for this sample cluster can be obtained by: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FB7735-72C0-8FF9-0863-5D9796A56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905258"/>
              </p:ext>
            </p:extLst>
          </p:nvPr>
        </p:nvGraphicFramePr>
        <p:xfrm>
          <a:off x="3999543" y="5227209"/>
          <a:ext cx="307968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81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DD35A0-4107-15C4-8F27-B8BEE617B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20049"/>
              </p:ext>
            </p:extLst>
          </p:nvPr>
        </p:nvGraphicFramePr>
        <p:xfrm>
          <a:off x="8235057" y="5241801"/>
          <a:ext cx="307968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81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4508A622-5385-EDF3-E8F3-61E52C03E187}"/>
              </a:ext>
            </a:extLst>
          </p:cNvPr>
          <p:cNvSpPr/>
          <p:nvPr/>
        </p:nvSpPr>
        <p:spPr>
          <a:xfrm>
            <a:off x="7443019" y="5415152"/>
            <a:ext cx="393291" cy="206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88F37-658F-4F66-58F6-475475F91222}"/>
              </a:ext>
            </a:extLst>
          </p:cNvPr>
          <p:cNvSpPr/>
          <p:nvPr/>
        </p:nvSpPr>
        <p:spPr>
          <a:xfrm>
            <a:off x="4351657" y="2097032"/>
            <a:ext cx="181014" cy="190699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F6C13-7988-A98E-7AFD-1DF54505AB8A}"/>
              </a:ext>
            </a:extLst>
          </p:cNvPr>
          <p:cNvSpPr txBox="1"/>
          <p:nvPr/>
        </p:nvSpPr>
        <p:spPr>
          <a:xfrm>
            <a:off x="4439264" y="4904840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Count of the start character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04DE2-6752-128A-5BA6-0311B99D4F06}"/>
              </a:ext>
            </a:extLst>
          </p:cNvPr>
          <p:cNvSpPr txBox="1"/>
          <p:nvPr/>
        </p:nvSpPr>
        <p:spPr>
          <a:xfrm>
            <a:off x="8060111" y="4934024"/>
            <a:ext cx="3603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Divide by the total number of seeds to get prob.</a:t>
            </a:r>
            <a:endParaRPr lang="en-M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67680-D386-B3B5-2825-E6F947D401AD}"/>
              </a:ext>
            </a:extLst>
          </p:cNvPr>
          <p:cNvSpPr txBox="1"/>
          <p:nvPr/>
        </p:nvSpPr>
        <p:spPr>
          <a:xfrm>
            <a:off x="8235057" y="5741416"/>
            <a:ext cx="361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vector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matrix</a:t>
            </a: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32267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08D6-B9C6-8170-E8DA-55126657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59448" cy="4601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Exploratory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Clustering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2: Generation Solution</a:t>
            </a:r>
            <a:b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EDC1-BCD5-78BD-2A50-A8F5DD7B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57084"/>
            <a:ext cx="7315200" cy="522766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therefore achieved by: 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a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on calling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random next character following the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transition matrix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Until the desired generation length is reached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MY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6366A-5D20-D3C7-073F-357544FE5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0957"/>
              </p:ext>
            </p:extLst>
          </p:nvPr>
        </p:nvGraphicFramePr>
        <p:xfrm>
          <a:off x="4719484" y="1468634"/>
          <a:ext cx="307968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81">
                  <a:extLst>
                    <a:ext uri="{9D8B030D-6E8A-4147-A177-3AD203B41FA5}">
                      <a16:colId xmlns:a16="http://schemas.microsoft.com/office/drawing/2014/main" val="151776427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76632142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969415172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504817357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2835676661"/>
                    </a:ext>
                  </a:extLst>
                </a:gridCol>
                <a:gridCol w="513281">
                  <a:extLst>
                    <a:ext uri="{9D8B030D-6E8A-4147-A177-3AD203B41FA5}">
                      <a16:colId xmlns:a16="http://schemas.microsoft.com/office/drawing/2014/main" val="4038896523"/>
                    </a:ext>
                  </a:extLst>
                </a:gridCol>
              </a:tblGrid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71283"/>
                  </a:ext>
                </a:extLst>
              </a:tr>
              <a:tr h="222033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3/7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1/7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98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C5DABD-5CF7-4857-5550-0D7C91F24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91517"/>
              </p:ext>
            </p:extLst>
          </p:nvPr>
        </p:nvGraphicFramePr>
        <p:xfrm>
          <a:off x="4719484" y="3040891"/>
          <a:ext cx="32543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10">
                  <a:extLst>
                    <a:ext uri="{9D8B030D-6E8A-4147-A177-3AD203B41FA5}">
                      <a16:colId xmlns:a16="http://schemas.microsoft.com/office/drawing/2014/main" val="4090635723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559644519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40195582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827913947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2529880690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3224782768"/>
                    </a:ext>
                  </a:extLst>
                </a:gridCol>
                <a:gridCol w="464910">
                  <a:extLst>
                    <a:ext uri="{9D8B030D-6E8A-4147-A177-3AD203B41FA5}">
                      <a16:colId xmlns:a16="http://schemas.microsoft.com/office/drawing/2014/main" val="1186958664"/>
                    </a:ext>
                  </a:extLst>
                </a:gridCol>
              </a:tblGrid>
              <a:tr h="267174">
                <a:tc>
                  <a:txBody>
                    <a:bodyPr/>
                    <a:lstStyle/>
                    <a:p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7195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D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85460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E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18849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1542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G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2/9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0464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H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93261"/>
                  </a:ext>
                </a:extLst>
              </a:tr>
              <a:tr h="26717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I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1/9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 panose="020B0609020204030204" pitchFamily="49" charset="0"/>
                        </a:rPr>
                        <a:t>-</a:t>
                      </a:r>
                      <a:endParaRPr lang="en-MY" sz="12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7539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BE386841-D5FA-2EA0-C249-B0F69BBBEF41}"/>
              </a:ext>
            </a:extLst>
          </p:cNvPr>
          <p:cNvSpPr/>
          <p:nvPr/>
        </p:nvSpPr>
        <p:spPr>
          <a:xfrm>
            <a:off x="8200103" y="1681316"/>
            <a:ext cx="449283" cy="15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9F7BFB1-A5E0-A3D6-4A6F-B0B416810221}"/>
              </a:ext>
            </a:extLst>
          </p:cNvPr>
          <p:cNvSpPr/>
          <p:nvPr/>
        </p:nvSpPr>
        <p:spPr>
          <a:xfrm>
            <a:off x="8200103" y="3942017"/>
            <a:ext cx="449283" cy="15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9B2A8-45E7-9139-0C28-748FDDD907B1}"/>
              </a:ext>
            </a:extLst>
          </p:cNvPr>
          <p:cNvSpPr txBox="1"/>
          <p:nvPr/>
        </p:nvSpPr>
        <p:spPr>
          <a:xfrm>
            <a:off x="8901881" y="15906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</a:t>
            </a:r>
            <a:endParaRPr lang="en-MY" sz="16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9CF9-F358-A041-19A5-EA41C8EA2F5E}"/>
              </a:ext>
            </a:extLst>
          </p:cNvPr>
          <p:cNvSpPr txBox="1"/>
          <p:nvPr/>
        </p:nvSpPr>
        <p:spPr>
          <a:xfrm>
            <a:off x="8964817" y="385139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H</a:t>
            </a:r>
            <a:endParaRPr lang="en-MY" sz="16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61783-9F63-102A-B7B2-CE1224D75A6F}"/>
              </a:ext>
            </a:extLst>
          </p:cNvPr>
          <p:cNvSpPr txBox="1"/>
          <p:nvPr/>
        </p:nvSpPr>
        <p:spPr>
          <a:xfrm>
            <a:off x="8964817" y="385139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</a:t>
            </a:r>
            <a:endParaRPr lang="en-MY" sz="1600" dirty="0">
              <a:latin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6AA840-7E14-D2BE-3716-8C5205A9A095}"/>
              </a:ext>
            </a:extLst>
          </p:cNvPr>
          <p:cNvSpPr/>
          <p:nvPr/>
        </p:nvSpPr>
        <p:spPr>
          <a:xfrm>
            <a:off x="7066722" y="3871276"/>
            <a:ext cx="387626" cy="24793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4DFE62-E248-4EF8-BB86-F2BAAC2C86CD}"/>
              </a:ext>
            </a:extLst>
          </p:cNvPr>
          <p:cNvSpPr/>
          <p:nvPr/>
        </p:nvSpPr>
        <p:spPr>
          <a:xfrm>
            <a:off x="5221357" y="4421241"/>
            <a:ext cx="387626" cy="24793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A59FAC-EAF7-BE4A-75B7-A8FC12126A54}"/>
              </a:ext>
            </a:extLst>
          </p:cNvPr>
          <p:cNvSpPr/>
          <p:nvPr/>
        </p:nvSpPr>
        <p:spPr>
          <a:xfrm>
            <a:off x="5780384" y="1742954"/>
            <a:ext cx="387626" cy="24793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B13C9-41AB-6D30-DECA-54DFA38A1653}"/>
              </a:ext>
            </a:extLst>
          </p:cNvPr>
          <p:cNvSpPr txBox="1"/>
          <p:nvPr/>
        </p:nvSpPr>
        <p:spPr>
          <a:xfrm>
            <a:off x="8964817" y="378772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…</a:t>
            </a:r>
            <a:endParaRPr lang="en-MY" sz="16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DC1B19-09B1-F5BC-0CC2-ED11512E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" y="2104802"/>
            <a:ext cx="12036287" cy="25954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60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0.00013 -0.00069 C 0.00247 -0.03889 0.00208 -0.02755 0.00247 -0.07755 C 0.00299 -0.13356 0.0026 -0.18958 0.00338 -0.2456 C 0.00338 -0.25023 0.00455 -0.2544 0.00494 -0.2588 C 0.00533 -0.26296 0.00546 -0.26736 0.00573 -0.27176 C 0.00716 -0.28842 0.00651 -0.28426 0.0082 -0.29352 C 0.00768 -0.30486 0.01067 -0.3206 0.00494 -0.32824 C 0.00442 -0.32893 0.0039 -0.32917 0.00338 -0.32963 " pathEditMode="relative" ptsTypes="AAAAAAA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093 L -0.00066 0.00093 C 0.0026 0.00023 0.00599 0.00139 0.00911 -0.00069 C 0.01119 -0.00185 0.01406 -0.01065 0.01562 -0.01366 C 0.0164 -0.01528 0.01718 -0.01667 0.01809 -0.01805 C 0.01888 -0.02245 0.01927 -0.02477 0.02044 -0.02963 C 0.02122 -0.03264 0.02213 -0.03542 0.02291 -0.03842 C 0.02382 -0.0456 0.02369 -0.04699 0.02539 -0.05417 C 0.02591 -0.05625 0.02643 -0.0581 0.02708 -0.06018 C 0.02799 -0.06759 0.02955 -0.08009 0.03033 -0.08773 C 0.03502 -0.13842 0.03073 -0.09861 0.03437 -0.13102 C 0.03489 -0.14467 0.03606 -0.16667 0.03606 -0.17893 C 0.03606 -0.20787 0.03593 -0.23704 0.03515 -0.26597 C 0.03502 -0.26991 0.03359 -0.27755 0.03359 -0.27755 C 0.03333 -0.28148 0.03333 -0.28542 0.03268 -0.28912 C 0.03242 -0.29074 0.03151 -0.2919 0.03112 -0.29352 C 0.03059 -0.29583 0.03059 -0.29838 0.03033 -0.30069 C 0.02838 -0.31296 0.02955 -0.30602 0.02708 -0.31389 C 0.02434 -0.32199 0.02669 -0.31736 0.02382 -0.32245 C 0.02343 -0.32384 0.02356 -0.32592 0.02291 -0.32685 C 0.02213 -0.32801 0.0207 -0.32755 0.01966 -0.32824 C 0.01927 -0.32847 0.01914 -0.32917 0.01888 -0.32963 " pathEditMode="relative" ptsTypes="AAAAAAAAAAAAAAAAAAAA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5093</TotalTime>
  <Words>2885</Words>
  <Application>Microsoft Office PowerPoint</Application>
  <PresentationFormat>Widescreen</PresentationFormat>
  <Paragraphs>1031</Paragraphs>
  <Slides>18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Consolas</vt:lpstr>
      <vt:lpstr>Corbel</vt:lpstr>
      <vt:lpstr>Times New Roman</vt:lpstr>
      <vt:lpstr>Wingdings 2</vt:lpstr>
      <vt:lpstr>Frame</vt:lpstr>
      <vt:lpstr>Data Scientist  (KTP Associate)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 – Task 1</vt:lpstr>
      <vt:lpstr>Data Exploratory Tasks Task 1: Clustering Solution Task 2: Generation Solution Technical Details – Task 1</vt:lpstr>
      <vt:lpstr>Data Exploratory Tasks Task 1: Clustering Solution Task 2: Generation Solution Technical Details – Task 2</vt:lpstr>
      <vt:lpstr>Data Exploratory Tasks Task 1: Clustering Solution Task 2: Generation Solution Technical Details – Task 2</vt:lpstr>
      <vt:lpstr>PowerPoint Presentation</vt:lpstr>
      <vt:lpstr>Data Exploratory Tasks Task 1: Clustering Solution Task 2: Generation Solution Technical Details</vt:lpstr>
      <vt:lpstr>Data Exploratory Tasks Task 1: Clustering Solution Task 2: Generation Solution Technical Details</vt:lpstr>
      <vt:lpstr>Data Exploratory Tasks Task 1: Clustering Solution Task 2: Generation Solution Technical Details – Task 1</vt:lpstr>
      <vt:lpstr>Data Exploratory Tasks Task 1: Clustering Solution Task 2: Generation Solution Technical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 (KTP Associate)</dc:title>
  <dc:creator>Tan Jian Sean</dc:creator>
  <cp:lastModifiedBy>Tan Jian Sean</cp:lastModifiedBy>
  <cp:revision>438</cp:revision>
  <dcterms:created xsi:type="dcterms:W3CDTF">2024-04-16T11:07:14Z</dcterms:created>
  <dcterms:modified xsi:type="dcterms:W3CDTF">2024-04-23T18:09:00Z</dcterms:modified>
</cp:coreProperties>
</file>